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4"/>
    <p:sldMasterId id="2147483865" r:id="rId5"/>
  </p:sldMasterIdLst>
  <p:notesMasterIdLst>
    <p:notesMasterId r:id="rId17"/>
  </p:notesMasterIdLst>
  <p:handoutMasterIdLst>
    <p:handoutMasterId r:id="rId18"/>
  </p:handoutMasterIdLst>
  <p:sldIdLst>
    <p:sldId id="292" r:id="rId6"/>
    <p:sldId id="288" r:id="rId7"/>
    <p:sldId id="297" r:id="rId8"/>
    <p:sldId id="293" r:id="rId9"/>
    <p:sldId id="296" r:id="rId10"/>
    <p:sldId id="294" r:id="rId11"/>
    <p:sldId id="295" r:id="rId12"/>
    <p:sldId id="298" r:id="rId13"/>
    <p:sldId id="299" r:id="rId14"/>
    <p:sldId id="300" r:id="rId15"/>
    <p:sldId id="30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" id="{F8E3644B-9992-4100-8B94-287DE1E88B18}">
          <p14:sldIdLst>
            <p14:sldId id="292"/>
          </p14:sldIdLst>
        </p14:section>
        <p14:section name="intro" id="{98AAB9AF-4B56-4B1B-9D66-3A63FBF75E82}">
          <p14:sldIdLst>
            <p14:sldId id="288"/>
            <p14:sldId id="297"/>
            <p14:sldId id="293"/>
            <p14:sldId id="296"/>
            <p14:sldId id="294"/>
            <p14:sldId id="295"/>
            <p14:sldId id="298"/>
            <p14:sldId id="299"/>
            <p14:sldId id="300"/>
            <p14:sldId id="301"/>
          </p14:sldIdLst>
        </p14:section>
        <p14:section name="Untitled Section" id="{05ADEA02-792D-4C60-8C1B-C4105736898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98" d="100"/>
          <a:sy n="98" d="100"/>
        </p:scale>
        <p:origin x="110" y="8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20DAD-6531-FF65-3F40-5518636E7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ADDB3-D927-C8CF-74D4-07B8DD64B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7FF99-351D-3131-94CA-D787F9F5B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9C68C-76EB-40AE-BFF9-F03A39F40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78558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567A-657D-99B2-33ED-267E6D4F5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02A673-D47B-1B12-84C8-6A294CBE3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804D5-BBDD-BDD2-EACE-0F2145A44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7D712-F33F-8E01-AEFF-D4A8DB2BA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8438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79302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3B2D7-3B20-0508-48D4-F493ABBF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DC831-643F-7A65-E6B0-BCB0F27B2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E0C49-FEB1-DF7D-7779-230367A5E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0FCF2-9853-CDE2-B3D9-3E1818BBBE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3286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D975F-4244-FD9C-294A-CAC61BF89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B9A6D-D5CF-DD35-AC2D-918A59914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0BD7D-5395-8083-C4E3-9F7705EC8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AC544-7107-5F11-7056-A86AFBF4F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6494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F967-788B-CEFC-E974-EF203FB05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95518-0B06-BA1A-35B8-482CAA5E1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CABEE-9607-5D39-3436-DD1F76ECF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8F476-5170-72FA-B430-FC5E27207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1651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1D430-FD1A-065B-C210-0C3EBF57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0B66A-0339-C47E-B717-92FE9EABE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8B966-5A8B-AF89-8678-5743E15EF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2E543-0CF4-21AA-376A-1891BE73CC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397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4214C-B6A8-49E4-9A83-A3943183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11358-695B-002A-9A4C-CD547477B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19C5E-9A10-838E-7E5C-CAF15DB1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86EDE-FBFC-E47D-3BE5-10F81B326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12231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0EACA-DB85-FE40-11A0-EDF3A0CC9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5C6F4-8A00-6F0A-D817-B7130AA4E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FAD77-818E-36B8-8E97-68DE3F35E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1CC38-8BB2-6413-8BCC-9418AAC2D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44550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FD62-2D1C-5821-B668-D8A5F237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2B866F-2D9C-B1B7-4D54-0DDFB618F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EB4D-78EC-467F-AE20-6AD912129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B05AF-D4F2-A63A-1745-38E7DD711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9772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70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1310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283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836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5519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560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559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771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512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859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8879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4181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50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399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75010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757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918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24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161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6948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7332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621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9223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7991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38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90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694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52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329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800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30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25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225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889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5959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923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6931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018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652" r:id="rId20"/>
    <p:sldLayoutId id="2147483651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  <p:sldLayoutId id="2147483668" r:id="rId29"/>
    <p:sldLayoutId id="2147483661" r:id="rId30"/>
    <p:sldLayoutId id="2147483662" r:id="rId31"/>
    <p:sldLayoutId id="2147483663" r:id="rId3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674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jp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65" y="3724853"/>
            <a:ext cx="6865229" cy="2057441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CPU(Central processing unit)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75013" y="76020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79511" y="219621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BD41B9-C3F9-6072-A90E-A8600568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336" y="1802981"/>
            <a:ext cx="3959726" cy="310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8EE2C-D58D-7B14-79E9-BA69C7616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2DD360-F51F-95A4-60BD-37AB7014870A}"/>
              </a:ext>
            </a:extLst>
          </p:cNvPr>
          <p:cNvSpPr>
            <a:spLocks noGrp="1" noChangeArrowheads="1"/>
          </p:cNvSpPr>
          <p:nvPr>
            <p:ph type="body" sz="quarter" idx="28"/>
          </p:nvPr>
        </p:nvSpPr>
        <p:spPr bwMode="auto">
          <a:xfrm>
            <a:off x="1098549" y="2265858"/>
            <a:ext cx="5591419" cy="337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CPUs are essential for all computing tasks.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components: ALU, CU, Registers, Cache.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Fetch , 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Decode, Execute.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depends on speed, cores, and architecture.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CPUs continue to evolve with AI and mobile computing.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area of CPUs.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of processor Intel &amp; AMD.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C13272-D430-E61B-3477-4B0976BF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556" y="1664264"/>
            <a:ext cx="9823998" cy="1325563"/>
          </a:xfrm>
        </p:spPr>
        <p:txBody>
          <a:bodyPr/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F4354-D181-F382-E79E-368C86E1843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B15BE5CA-8139-CC56-1645-56633331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18025" y="3083959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8609C-EA43-A9AF-C7E6-5BA09EA4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131" y="746266"/>
            <a:ext cx="2196124" cy="2264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6F6D07-DFA9-0A59-C9B3-E53E93DD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970" y="2816313"/>
            <a:ext cx="1904762" cy="19047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3C909F-1A7A-4848-A0EF-07F0A4731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190" y="4499835"/>
            <a:ext cx="2143760" cy="14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7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0EFD-712F-C9AB-ABB4-BA9F37D3D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735FDC-84FC-3B6D-AFBF-5666BFF2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001" y="1937798"/>
            <a:ext cx="9823998" cy="1325563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309C7-FD6A-FF5C-3E33-0DFBA8A192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206E1A85-6D21-19B4-7F87-F5C070BA1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18025" y="3083959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8DA930-7B15-31A3-8BF4-E30215495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5" y="617415"/>
            <a:ext cx="10957169" cy="563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68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0746" y="2893555"/>
            <a:ext cx="5986838" cy="24216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 stands for central processing unit. It is a tiny, powerful chip located on the motherboard.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function of a CPU is to follow instruction from programs and apps.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also called the BRAIN of the computer. It does the thinking and tells the other parts of the computer what to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746" y="1584449"/>
            <a:ext cx="9823998" cy="1325563"/>
          </a:xfrm>
        </p:spPr>
        <p:txBody>
          <a:bodyPr/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CPU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705934" y="2997117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C396427F-104B-9E23-1270-415081AA4E35}"/>
              </a:ext>
            </a:extLst>
          </p:cNvPr>
          <p:cNvSpPr txBox="1">
            <a:spLocks/>
          </p:cNvSpPr>
          <p:nvPr/>
        </p:nvSpPr>
        <p:spPr>
          <a:xfrm>
            <a:off x="399323" y="3296238"/>
            <a:ext cx="9823998" cy="781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4FF63A-473F-871B-D6D9-82D0D1641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496" y="1468435"/>
            <a:ext cx="1904762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7571-DDB6-1068-A114-B3630D753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945A3B-DF1D-82C5-24E7-E455774A29C7}"/>
              </a:ext>
            </a:extLst>
          </p:cNvPr>
          <p:cNvSpPr>
            <a:spLocks noGrp="1" noChangeArrowheads="1"/>
          </p:cNvSpPr>
          <p:nvPr>
            <p:ph type="body" sz="quarter" idx="28"/>
          </p:nvPr>
        </p:nvSpPr>
        <p:spPr bwMode="auto">
          <a:xfrm>
            <a:off x="818341" y="2653084"/>
            <a:ext cx="7184467" cy="2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ALU(Arithmetic logic unit):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performs arithmetic and logical operations.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CU(Control Unit):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responsible for directing and coordinating all operations.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Registers: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temporary storage for the instructions and data.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Cache: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store frequently accessed data for faster processing.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Bus: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set of find pathways that transfer data and signals.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Clock: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synchronizes all CPU operations.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E144FC-6E79-BB86-B812-9DD310A3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1" y="1232885"/>
            <a:ext cx="9823998" cy="1325563"/>
          </a:xfrm>
        </p:spPr>
        <p:txBody>
          <a:bodyPr/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major internal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a CPU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3AAD9-82D2-0893-1A8A-50CF72BCB8E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01E69282-2985-3B04-DE66-A7AF36B04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8130039" y="3158842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176D4A-F6C2-D22F-FC10-EB38ECA84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039" y="609600"/>
            <a:ext cx="2985477" cy="248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8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472E0-258A-A3FF-AC4E-96211C064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90E75DB-F84A-D4A9-5557-5472958FE2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2616" y="3027318"/>
            <a:ext cx="6045967" cy="1983995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Program Counter (PC) register holds the address of the next instruction. This instruction is fetched from memory/cache into the Instruction Register (IR).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Control Unit decodes the instruction in the IR.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CU commands the ALU, FPU, or other unit to perform the operation. Data is moved from registers or cache as needed.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Store(optional):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result is stored back in a register or memory.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2BBAC6-7D6C-D5CB-195D-3C809E58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0" y="1856533"/>
            <a:ext cx="9823998" cy="1325563"/>
          </a:xfrm>
        </p:spPr>
        <p:txBody>
          <a:bodyPr/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Fetch-Decode-Execute Cycle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5950E-BF8A-D170-2AA2-CFD77FCED9E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745DC3AA-2411-B216-E9C8-1A347D7BB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0429" y="26697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3825-6557-7649-6D56-6D9E3DCF6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751" l="3289" r="96053">
                        <a14:foregroundMark x1="27303" y1="15162" x2="13158" y2="37906"/>
                        <a14:foregroundMark x1="13158" y1="37906" x2="9539" y2="67509"/>
                        <a14:foregroundMark x1="50658" y1="13357" x2="57895" y2="4693"/>
                        <a14:foregroundMark x1="67105" y1="11913" x2="83882" y2="27437"/>
                        <a14:foregroundMark x1="83882" y1="27437" x2="91776" y2="63177"/>
                        <a14:foregroundMark x1="91776" y1="76534" x2="76645" y2="76534"/>
                        <a14:foregroundMark x1="96053" y1="72202" x2="79934" y2="72924"/>
                        <a14:foregroundMark x1="75987" y1="87004" x2="46711" y2="94224"/>
                        <a14:foregroundMark x1="46711" y1="94224" x2="28618" y2="87004"/>
                        <a14:foregroundMark x1="15789" y1="74729" x2="15789" y2="74729"/>
                        <a14:foregroundMark x1="26316" y1="72924" x2="4934" y2="77256"/>
                        <a14:foregroundMark x1="4934" y1="77256" x2="23355" y2="76534"/>
                        <a14:foregroundMark x1="23355" y1="76534" x2="25000" y2="74007"/>
                        <a14:foregroundMark x1="25000" y1="74007" x2="6908" y2="70036"/>
                        <a14:foregroundMark x1="6908" y1="70036" x2="3947" y2="71119"/>
                        <a14:foregroundMark x1="55592" y1="9747" x2="46711" y2="9747"/>
                        <a14:foregroundMark x1="60526" y1="7942" x2="44079" y2="6498"/>
                        <a14:foregroundMark x1="44079" y1="6498" x2="58553" y2="9747"/>
                        <a14:foregroundMark x1="58553" y1="8303" x2="41447" y2="4332"/>
                        <a14:foregroundMark x1="41447" y1="4332" x2="57237" y2="18051"/>
                        <a14:foregroundMark x1="57237" y1="18051" x2="62171" y2="2888"/>
                        <a14:foregroundMark x1="62171" y1="2888" x2="50658" y2="361"/>
                        <a14:foregroundMark x1="72697" y1="88809" x2="25000" y2="89170"/>
                        <a14:foregroundMark x1="25000" y1="89170" x2="66776" y2="94224"/>
                        <a14:foregroundMark x1="66776" y1="94224" x2="28947" y2="94224"/>
                        <a14:foregroundMark x1="28947" y1="94224" x2="28947" y2="94224"/>
                        <a14:foregroundMark x1="10197" y1="50903" x2="24342" y2="17329"/>
                        <a14:foregroundMark x1="24342" y1="17329" x2="30263" y2="11552"/>
                        <a14:foregroundMark x1="30263" y1="92419" x2="68421" y2="96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9196" y="1009598"/>
            <a:ext cx="3546791" cy="3154045"/>
          </a:xfrm>
          <a:prstGeom prst="rect">
            <a:avLst/>
          </a:prstGeom>
        </p:spPr>
      </p:pic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C12645E0-0790-96C6-67E1-118E66616C58}"/>
              </a:ext>
            </a:extLst>
          </p:cNvPr>
          <p:cNvSpPr txBox="1">
            <a:spLocks/>
          </p:cNvSpPr>
          <p:nvPr/>
        </p:nvSpPr>
        <p:spPr>
          <a:xfrm>
            <a:off x="449386" y="4180092"/>
            <a:ext cx="6045967" cy="1983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70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4AE0-BEFB-C8B9-9958-6E4583AEB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4A0057-EBB8-2609-754A-50E0B6D4706F}"/>
              </a:ext>
            </a:extLst>
          </p:cNvPr>
          <p:cNvSpPr>
            <a:spLocks noGrp="1" noChangeArrowheads="1"/>
          </p:cNvSpPr>
          <p:nvPr>
            <p:ph type="body" sz="quarter" idx="28"/>
          </p:nvPr>
        </p:nvSpPr>
        <p:spPr bwMode="auto">
          <a:xfrm>
            <a:off x="855278" y="2914878"/>
            <a:ext cx="6215163" cy="260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 Speed (GHz):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Determines how fast instructions are processed.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Cores: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cores allow better multitasking.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Threads: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cores that improve parallelism.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Cache Levels (L1, L2, L3):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access to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 (ISA):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how 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processed (e.g., x86, ARM).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99643A-7FB6-1C7C-EF07-AEC74FF9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78" y="1622657"/>
            <a:ext cx="9823998" cy="1325563"/>
          </a:xfrm>
        </p:spPr>
        <p:txBody>
          <a:bodyPr/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Performance Factor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7D00D-BE82-AF61-9DCB-D6EE75C28BF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48170853-D171-11FB-0AC8-D9FA79A3E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5132" y="309117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57445-0BE1-C4F1-DB65-0EFC3E8C7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111" y="1010116"/>
            <a:ext cx="1904762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3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66BCA-F254-6ED1-2956-A0F0C9B3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56FE226-F23B-9557-AFF5-77C4808B55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5714" y="2369241"/>
            <a:ext cx="5986838" cy="40312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types of CPUs are :-</a:t>
            </a: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Single-core : This CPU have only one processing unit . Eg, intel Pentium 4, AMD Athlon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AutoNum type="arabicPeriod" startAt="2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Multi-core :- This CPU have multiple unit for parallel tasks. Eg, AMD Ryzen 9.</a:t>
            </a:r>
          </a:p>
          <a:p>
            <a:pPr marL="342900" indent="-342900">
              <a:buClr>
                <a:schemeClr val="tx1"/>
              </a:buClr>
              <a:buAutoNum type="arabicPeriod" startAt="3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CPUs:- This CPU is optimized for power efficiency. Eg, Apple M2</a:t>
            </a:r>
          </a:p>
          <a:p>
            <a:pPr marL="342900" indent="-342900">
              <a:buClr>
                <a:schemeClr val="tx1"/>
              </a:buClr>
              <a:buAutoNum type="arabicPeriod" startAt="4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CPUs:- This CPU is used for high performance in data center. Eg, intel Xeon.</a:t>
            </a:r>
          </a:p>
          <a:p>
            <a:pPr>
              <a:buClr>
                <a:schemeClr val="tx1"/>
              </a:buClr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70BFDB-BC65-FCFB-FD27-5F73355A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693" y="1344191"/>
            <a:ext cx="9823998" cy="1325563"/>
          </a:xfrm>
        </p:spPr>
        <p:txBody>
          <a:bodyPr/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CPUs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61EFC-89D9-D1EA-2198-C1DDD18BAE0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10DEC8AE-9815-6B03-2EC8-28D4D2E86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64921" y="291203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894984-4A6E-E7F3-FBCA-D2ECC26D7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12" y="906584"/>
            <a:ext cx="3096127" cy="2013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286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AA89-B826-86C6-2FF5-2A28F09EC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BB99B8-0E1C-FCF2-4BFA-B5E0FF83A8AD}"/>
              </a:ext>
            </a:extLst>
          </p:cNvPr>
          <p:cNvSpPr>
            <a:spLocks noGrp="1" noChangeArrowheads="1"/>
          </p:cNvSpPr>
          <p:nvPr>
            <p:ph type="body" sz="quarter" idx="28"/>
          </p:nvPr>
        </p:nvSpPr>
        <p:spPr bwMode="auto">
          <a:xfrm>
            <a:off x="1098034" y="2829158"/>
            <a:ext cx="7026411" cy="212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1971: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 4004 – first commercial microprocessor. 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1980s–90s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Rise of 16-bit and 32-bit processors. 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2000s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Multi-core revolution. 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AI-optimized and ARM-based CPUs. Include timeline graphic. 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AC0E74-48EB-E4A7-4F60-CC55375C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34" y="1419292"/>
            <a:ext cx="9823998" cy="1325563"/>
          </a:xfrm>
        </p:spPr>
        <p:txBody>
          <a:bodyPr/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CPU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B10F5-875A-26C8-8962-962E49D02A2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F432611D-0E72-4D66-97C5-65C8FCDE3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377351" y="2364951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D055E3-E2D1-D039-7CC1-84AFCBC4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769" y="794048"/>
            <a:ext cx="3471008" cy="203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7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C77AB-8203-C504-9B97-D963D6667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E229DFB-DD6E-1C50-105A-499CE317248F}"/>
              </a:ext>
            </a:extLst>
          </p:cNvPr>
          <p:cNvSpPr>
            <a:spLocks noGrp="1" noChangeArrowheads="1"/>
          </p:cNvSpPr>
          <p:nvPr>
            <p:ph type="body" sz="quarter" idx="28"/>
          </p:nvPr>
        </p:nvSpPr>
        <p:spPr bwMode="auto">
          <a:xfrm>
            <a:off x="1098549" y="2942000"/>
            <a:ext cx="5059973" cy="1894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Gaming: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processing and physics.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&amp; ML: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Training models and inference.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Scientific Computing: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Simulations and data analysis. 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2B6591-6C5D-D5C0-0569-15F3692B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0" y="1616437"/>
            <a:ext cx="9823998" cy="1325563"/>
          </a:xfrm>
        </p:spPr>
        <p:txBody>
          <a:bodyPr/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use of CPUs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C8CE0-1088-08CA-BF87-3B795A6730B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89652050-71C1-E2ED-3A5D-B90F919FC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377351" y="2364951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2ABE4-584F-52E5-1FAF-FD5958659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677" y="773722"/>
            <a:ext cx="3266831" cy="2250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48081-19E0-1335-AEBB-BA9851E91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547" y="3352800"/>
            <a:ext cx="2938584" cy="23309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8515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6053D-1190-3BAF-CC1B-4FBD46CD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6F96BA-5CEA-3441-F40F-0A4AEA1F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21" y="616066"/>
            <a:ext cx="9823998" cy="1325563"/>
          </a:xfrm>
        </p:spPr>
        <p:txBody>
          <a:bodyPr/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of Processors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4D365-46E8-66A7-85AA-EB75D6F0F6F1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5C00AD-9393-7809-2B64-0A11D249C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37080"/>
              </p:ext>
            </p:extLst>
          </p:nvPr>
        </p:nvGraphicFramePr>
        <p:xfrm>
          <a:off x="1015997" y="1813817"/>
          <a:ext cx="6096000" cy="372064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118852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43167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9803852"/>
                    </a:ext>
                  </a:extLst>
                </a:gridCol>
              </a:tblGrid>
              <a:tr h="42919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46879"/>
                  </a:ext>
                </a:extLst>
              </a:tr>
              <a:tr h="79235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AMD Ryzen 5 7530U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Mid-range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ultrabooks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62308"/>
                  </a:ext>
                </a:extLst>
              </a:tr>
              <a:tr h="79235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Core i7-1260P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Thin-and-light performance laptops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17325"/>
                  </a:ext>
                </a:extLst>
              </a:tr>
              <a:tr h="79235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Core i7-13700H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High-performance laptops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768577"/>
                  </a:ext>
                </a:extLst>
              </a:tr>
              <a:tr h="79235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Ryzen 9 9950X3D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Ultimate gaming &amp; multitasking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5325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808C22C-2AC9-CCA3-3465-ABDC0428D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98" y="544452"/>
            <a:ext cx="1904762" cy="1904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C2AE0-676B-9BEA-9AA3-A3E6F861E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3426" l="10000" r="90000">
                        <a14:foregroundMark x1="30833" y1="73796" x2="30622" y2="75461"/>
                        <a14:foregroundMark x1="30468" y1="86837" x2="34375" y2="92407"/>
                        <a14:foregroundMark x1="30672" y1="87127" x2="30848" y2="87378"/>
                        <a14:foregroundMark x1="31510" y1="11111" x2="33643" y2="7840"/>
                        <a14:backgroundMark x1="30469" y1="75463" x2="30521" y2="87130"/>
                        <a14:backgroundMark x1="30521" y1="87130" x2="30469" y2="78704"/>
                        <a14:backgroundMark x1="30469" y1="75093" x2="30469" y2="75093"/>
                        <a14:backgroundMark x1="48698" y1="92870" x2="37344" y2="93426"/>
                        <a14:backgroundMark x1="37344" y1="93426" x2="43385" y2="91667"/>
                        <a14:backgroundMark x1="43385" y1="91667" x2="48333" y2="92685"/>
                        <a14:backgroundMark x1="33854" y1="93426" x2="37500" y2="93796"/>
                        <a14:backgroundMark x1="33854" y1="6944" x2="44635" y2="8889"/>
                        <a14:backgroundMark x1="33594" y1="6019" x2="37656" y2="7315"/>
                        <a14:backgroundMark x1="43281" y1="7130" x2="35313" y2="4815"/>
                        <a14:backgroundMark x1="35313" y1="4815" x2="42292" y2="1944"/>
                        <a14:backgroundMark x1="42292" y1="1944" x2="42760" y2="6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8984" y="2721759"/>
            <a:ext cx="375301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54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314</TotalTime>
  <Words>578</Words>
  <Application>Microsoft Office PowerPoint</Application>
  <PresentationFormat>Widescreen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等线</vt:lpstr>
      <vt:lpstr>Abadi</vt:lpstr>
      <vt:lpstr>Arial</vt:lpstr>
      <vt:lpstr>Calibri</vt:lpstr>
      <vt:lpstr>Garamond</vt:lpstr>
      <vt:lpstr>Posterama Text SemiBold</vt:lpstr>
      <vt:lpstr>Times New Roman</vt:lpstr>
      <vt:lpstr>Wingdings</vt:lpstr>
      <vt:lpstr>Organic</vt:lpstr>
      <vt:lpstr>1_Organic</vt:lpstr>
      <vt:lpstr>CPU(Central processing unit) </vt:lpstr>
      <vt:lpstr>Introduction to CPU</vt:lpstr>
      <vt:lpstr>The major internal  components of a CPU</vt:lpstr>
      <vt:lpstr>The Fetch-Decode-Execute Cycle</vt:lpstr>
      <vt:lpstr>CPU Performance Factor </vt:lpstr>
      <vt:lpstr>Types of CPUs</vt:lpstr>
      <vt:lpstr>Evolution of CPU </vt:lpstr>
      <vt:lpstr>Application use of CPUs</vt:lpstr>
      <vt:lpstr>Model of Processors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Binn LC</dc:creator>
  <cp:lastModifiedBy>Binn LC</cp:lastModifiedBy>
  <cp:revision>37</cp:revision>
  <dcterms:created xsi:type="dcterms:W3CDTF">2025-11-07T07:10:35Z</dcterms:created>
  <dcterms:modified xsi:type="dcterms:W3CDTF">2025-11-09T01:46:59Z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